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ED06-B0E7-4D7F-B7BB-8A5B53B1A9A2}" type="datetimeFigureOut">
              <a:rPr lang="es-ES" smtClean="0"/>
              <a:pPr/>
              <a:t>23/10/2023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4572000" cy="667105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sz="1050" b="1" dirty="0" smtClean="0"/>
          </a:p>
          <a:p>
            <a:r>
              <a:rPr lang="es-ES" sz="1050" b="1" dirty="0" smtClean="0"/>
              <a:t>¿</a:t>
            </a:r>
            <a:r>
              <a:rPr lang="es-ES" sz="1050" b="1" dirty="0"/>
              <a:t>qué es el Método </a:t>
            </a:r>
            <a:r>
              <a:rPr lang="es-ES" sz="1050" b="1" dirty="0" smtClean="0"/>
              <a:t>AIPAP</a:t>
            </a:r>
            <a:r>
              <a:rPr lang="es-ES" sz="1050" dirty="0" smtClean="0"/>
              <a:t>®</a:t>
            </a:r>
            <a:r>
              <a:rPr lang="es-ES" sz="1050" b="1" dirty="0" smtClean="0"/>
              <a:t>?</a:t>
            </a:r>
            <a:endParaRPr lang="es-ES" sz="1050" dirty="0"/>
          </a:p>
          <a:p>
            <a:r>
              <a:rPr lang="es-ES" sz="1050" dirty="0"/>
              <a:t>El Método </a:t>
            </a:r>
            <a:r>
              <a:rPr lang="es-ES" sz="1050" dirty="0" smtClean="0"/>
              <a:t>AIPAP®, </a:t>
            </a:r>
            <a:r>
              <a:rPr lang="es-ES" sz="1050" dirty="0"/>
              <a:t>método de acondicionamiento general y pélvico en el agua, es un programa de ejercicios en el agua que trabaja todos los músculos, ligamentos y tendones que intervienen en los movimientos y posturas que facilitan el parto. </a:t>
            </a:r>
            <a:endParaRPr lang="es-ES" sz="1050" dirty="0" smtClean="0"/>
          </a:p>
          <a:p>
            <a:endParaRPr lang="es-ES" sz="1050" dirty="0"/>
          </a:p>
          <a:p>
            <a:r>
              <a:rPr lang="es-ES" sz="1050" dirty="0"/>
              <a:t>Se divide en 10 sesiones de 50 minutos que se repiten de forma cíclica con un total de 120 ejercicios. Las sesiones se dividen en 5 grupos con distintos objetivos:</a:t>
            </a:r>
          </a:p>
          <a:p>
            <a:r>
              <a:rPr lang="es-ES" sz="1050" dirty="0"/>
              <a:t>Dos sesiones de mejora de la </a:t>
            </a:r>
            <a:r>
              <a:rPr lang="es-ES" sz="1050" b="1" dirty="0"/>
              <a:t>capacidad aeróbica</a:t>
            </a:r>
            <a:r>
              <a:rPr lang="es-ES" sz="1050" dirty="0"/>
              <a:t> .Los músculos, ligamentos y tendones necesitan tener la capacidad para oxigenarse , recibir la suficiente sangre para estar tonificados y con capacidad para hacer y deshacer la contracción muscular y mantener estable la articulación. En caso contrario el musculo queda </a:t>
            </a:r>
            <a:r>
              <a:rPr lang="es-ES" sz="1050" dirty="0" err="1"/>
              <a:t>contracturado</a:t>
            </a:r>
            <a:r>
              <a:rPr lang="es-ES" sz="1050" dirty="0"/>
              <a:t>, es propenso a calambres y pierde el tono. </a:t>
            </a:r>
            <a:endParaRPr lang="es-ES" sz="1050" dirty="0" smtClean="0"/>
          </a:p>
          <a:p>
            <a:endParaRPr lang="es-ES" sz="1050" dirty="0"/>
          </a:p>
          <a:p>
            <a:r>
              <a:rPr lang="es-ES" sz="1050" dirty="0" smtClean="0"/>
              <a:t>Después </a:t>
            </a:r>
            <a:r>
              <a:rPr lang="es-ES" sz="1050" dirty="0"/>
              <a:t>se realizan dos sesiones de </a:t>
            </a:r>
            <a:r>
              <a:rPr lang="es-ES" sz="1050" b="1" dirty="0"/>
              <a:t>mejora de la fuerza</a:t>
            </a:r>
            <a:r>
              <a:rPr lang="es-ES" sz="1050" dirty="0"/>
              <a:t> de los músculos, ligamentos y tendones que intervienen en el parto. El cuerpo humano  funciona como un conjunto de poleas y se compone de músculos agonistas y antagonistas. Mejorar la fuerza de estos músculos supone mayor capacidad para movilizar la pelvis. </a:t>
            </a:r>
            <a:endParaRPr lang="es-ES" sz="1050" dirty="0" smtClean="0"/>
          </a:p>
          <a:p>
            <a:endParaRPr lang="es-ES" sz="1050" dirty="0" smtClean="0"/>
          </a:p>
          <a:p>
            <a:endParaRPr lang="es-ES" sz="1050" dirty="0"/>
          </a:p>
          <a:p>
            <a:r>
              <a:rPr lang="es-ES" sz="1050" dirty="0"/>
              <a:t>Dos sesiones de </a:t>
            </a:r>
            <a:r>
              <a:rPr lang="es-ES" sz="1050" b="1" dirty="0"/>
              <a:t>Elasticidad</a:t>
            </a:r>
            <a:r>
              <a:rPr lang="es-ES" sz="1050" dirty="0"/>
              <a:t> pélvica .Basándome en la biocinética vamos a buscar la máxima amplitud de movimientos y en todos los planos que me permita cada articulación , unos movimientos estáticos , o solo estiramientos no dan la suficiente movilidad a la articulación para sacar su máxima amplitud y así aumentar el espacio pélvico. </a:t>
            </a:r>
            <a:endParaRPr lang="es-ES" sz="1050" dirty="0" smtClean="0"/>
          </a:p>
          <a:p>
            <a:endParaRPr lang="es-ES" sz="1050" dirty="0" smtClean="0"/>
          </a:p>
          <a:p>
            <a:r>
              <a:rPr lang="es-ES" sz="1050" dirty="0" smtClean="0"/>
              <a:t>Dos </a:t>
            </a:r>
            <a:r>
              <a:rPr lang="es-ES" sz="1050" dirty="0"/>
              <a:t>sesiones de </a:t>
            </a:r>
            <a:r>
              <a:rPr lang="es-ES" sz="1050" b="1" dirty="0"/>
              <a:t>coordinación respiratoria</a:t>
            </a:r>
            <a:r>
              <a:rPr lang="es-ES" sz="1050" dirty="0"/>
              <a:t>.  Debemos habituar a la embarazada a respirar en cualquier tipo de situación. En una situación de tranquilidad es fácil relajarse y controlar la respiración. Pero hay que introducir factores estresantes que hagan tener una coordinación respiratoria idónea. </a:t>
            </a:r>
            <a:endParaRPr lang="es-ES" sz="1050" dirty="0" smtClean="0"/>
          </a:p>
          <a:p>
            <a:endParaRPr lang="es-ES" sz="1050" dirty="0"/>
          </a:p>
          <a:p>
            <a:r>
              <a:rPr lang="es-ES" sz="1050" dirty="0"/>
              <a:t>Y por último se realizan dos </a:t>
            </a:r>
            <a:r>
              <a:rPr lang="es-ES" sz="1050" b="1" dirty="0"/>
              <a:t>sesiones de repaso</a:t>
            </a:r>
            <a:r>
              <a:rPr lang="es-ES" sz="1050" dirty="0"/>
              <a:t> de las 4 sesiones anteriores.</a:t>
            </a:r>
          </a:p>
          <a:p>
            <a:endParaRPr lang="es-ES" sz="1050" dirty="0" smtClean="0"/>
          </a:p>
          <a:p>
            <a:r>
              <a:rPr lang="es-ES" sz="1050" b="1" dirty="0" smtClean="0"/>
              <a:t>La realización del método AIPAP® durante el embarazo tiene un  índice de partos eutócicos del 96,54% . </a:t>
            </a:r>
            <a:endParaRPr lang="es-ES" b="1" dirty="0" smtClean="0"/>
          </a:p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728947" y="44625"/>
          <a:ext cx="4272208" cy="3937264"/>
        </p:xfrm>
        <a:graphic>
          <a:graphicData uri="http://schemas.openxmlformats.org/drawingml/2006/table">
            <a:tbl>
              <a:tblPr/>
              <a:tblGrid>
                <a:gridCol w="890794"/>
                <a:gridCol w="1253321"/>
                <a:gridCol w="1426573"/>
                <a:gridCol w="701520"/>
              </a:tblGrid>
              <a:tr h="352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 smtClean="0">
                          <a:latin typeface="+mn-lt"/>
                          <a:ea typeface="Calibri"/>
                          <a:cs typeface="Times New Roman"/>
                        </a:rPr>
                        <a:t>JUEVES 30 NOV</a:t>
                      </a:r>
                      <a:endParaRPr lang="es-ES" sz="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 smtClean="0">
                          <a:latin typeface="Calibri"/>
                          <a:ea typeface="Calibri"/>
                          <a:cs typeface="Times New Roman"/>
                        </a:rPr>
                        <a:t>Unidad Temática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Objetivos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Contenido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horario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39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Fundamentos del ejercicio físico en el embarazo </a:t>
                      </a: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Conocer los metabolismos energéticos del ejercicio físico y los cambios fisiológicos en la gestante</a:t>
                      </a: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Metabolismo aeróbico y anaeróbico.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Cambios fisiológicos en el embarazo: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cardiocirculatorios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, musculo  esqueléticos y metabólicos. </a:t>
                      </a: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 smtClean="0">
                          <a:latin typeface="Calibri"/>
                          <a:ea typeface="Calibri"/>
                          <a:cs typeface="Times New Roman"/>
                        </a:rPr>
                        <a:t>11:30-12-30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Deporte y embarazo</a:t>
                      </a: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Conocer la indicaciones y contraindicaciones de la práctica deportiva en el embarazo</a:t>
                      </a: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Embarazo y ejercicio en el primer, segundo y tercer trimestre.</a:t>
                      </a: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Contraindicaciones absolutas y relativas.</a:t>
                      </a: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 smtClean="0">
                          <a:latin typeface="Calibri"/>
                          <a:ea typeface="Calibri"/>
                          <a:cs typeface="Times New Roman"/>
                        </a:rPr>
                        <a:t>12:30-13.30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descanso</a:t>
                      </a: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800" dirty="0">
                        <a:latin typeface="Calibri"/>
                        <a:ea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800" dirty="0">
                        <a:latin typeface="Calibri"/>
                        <a:ea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 smtClean="0">
                          <a:latin typeface="Calibri"/>
                          <a:ea typeface="Calibri"/>
                          <a:cs typeface="Times New Roman"/>
                        </a:rPr>
                        <a:t>13.30-14h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10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Biomecánica de la pelvis </a:t>
                      </a: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Actualización en  los movimientos pélvicos , músculos ligamentos y tendones pélvicos y su función </a:t>
                      </a: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Huesos, ligamentos y músculos pélvicos.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Articulaciones pélvicas y sus movimientos </a:t>
                      </a: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 smtClean="0">
                          <a:latin typeface="Calibri"/>
                          <a:ea typeface="Calibri"/>
                          <a:cs typeface="Times New Roman"/>
                        </a:rPr>
                        <a:t>14-16h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5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Método AIPAP de preparación al parto </a:t>
                      </a: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Conocer el método AIPAP sus contenidos y cómo aplicarlo</a:t>
                      </a: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Desarrollo del  Método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®.</a:t>
                      </a: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 smtClean="0">
                          <a:latin typeface="Calibri"/>
                          <a:ea typeface="Calibri"/>
                          <a:cs typeface="Times New Roman"/>
                        </a:rPr>
                        <a:t>16--17.15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713130" y="4221087"/>
          <a:ext cx="4430870" cy="1906461"/>
        </p:xfrm>
        <a:graphic>
          <a:graphicData uri="http://schemas.openxmlformats.org/drawingml/2006/table">
            <a:tbl>
              <a:tblPr/>
              <a:tblGrid>
                <a:gridCol w="1162151"/>
                <a:gridCol w="1089573"/>
                <a:gridCol w="1089573"/>
                <a:gridCol w="1089573"/>
              </a:tblGrid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 smtClean="0">
                          <a:latin typeface="Calibri"/>
                          <a:ea typeface="Calibri"/>
                          <a:cs typeface="Times New Roman"/>
                        </a:rPr>
                        <a:t>VIERNES 1 DIC</a:t>
                      </a:r>
                      <a:endParaRPr lang="es-ES" sz="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 smtClean="0">
                          <a:latin typeface="Calibri"/>
                          <a:ea typeface="Calibri"/>
                          <a:cs typeface="Times New Roman"/>
                        </a:rPr>
                        <a:t>Unidad Temática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Objetivos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horario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+mn-lt"/>
                          <a:ea typeface="Calibri"/>
                          <a:cs typeface="Times New Roman"/>
                        </a:rPr>
                        <a:t>Práctica método </a:t>
                      </a:r>
                      <a:r>
                        <a:rPr lang="es-ES" sz="1100" dirty="0" err="1" smtClean="0">
                          <a:latin typeface="+mn-lt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1100" dirty="0" smtClean="0">
                          <a:latin typeface="+mn-lt"/>
                          <a:ea typeface="Calibri"/>
                          <a:cs typeface="Times New Roman"/>
                        </a:rPr>
                        <a:t>®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Planificar y realizar una sesión del </a:t>
                      </a:r>
                      <a:r>
                        <a:rPr lang="es-ES" sz="800" dirty="0" err="1" smtClean="0">
                          <a:latin typeface="+mn-lt"/>
                          <a:ea typeface="Calibri"/>
                          <a:cs typeface="Times New Roman"/>
                        </a:rPr>
                        <a:t>métodod</a:t>
                      </a: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800" dirty="0" err="1" smtClean="0">
                          <a:latin typeface="+mn-lt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1100" dirty="0" smtClean="0">
                          <a:latin typeface="+mn-lt"/>
                          <a:ea typeface="Calibri"/>
                          <a:cs typeface="Times New Roman"/>
                        </a:rPr>
                        <a:t>®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Exposición</a:t>
                      </a:r>
                      <a:r>
                        <a:rPr lang="es-ES" sz="8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8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sesion</a:t>
                      </a:r>
                      <a:endParaRPr lang="es-E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11:15-14:15h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Desarrollo teórico sesión </a:t>
                      </a:r>
                      <a:r>
                        <a:rPr lang="es-ES" sz="800" dirty="0" err="1" smtClean="0">
                          <a:latin typeface="+mn-lt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®</a:t>
                      </a:r>
                      <a:endParaRPr lang="es-E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Conocer como planificar </a:t>
                      </a:r>
                      <a:r>
                        <a:rPr lang="es-ES" sz="800" dirty="0" err="1" smtClean="0">
                          <a:latin typeface="+mn-lt"/>
                          <a:ea typeface="Calibri"/>
                          <a:cs typeface="Times New Roman"/>
                        </a:rPr>
                        <a:t>teorícamente</a:t>
                      </a: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 una sesión del método </a:t>
                      </a:r>
                      <a:r>
                        <a:rPr lang="es-ES" sz="800" dirty="0" err="1" smtClean="0">
                          <a:latin typeface="+mn-lt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®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Partes de la sesión </a:t>
                      </a:r>
                      <a:r>
                        <a:rPr lang="es-ES" sz="800" dirty="0" err="1" smtClean="0">
                          <a:latin typeface="+mn-lt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 smtClean="0">
                          <a:latin typeface="+mn-lt"/>
                          <a:ea typeface="Calibri"/>
                          <a:cs typeface="Times New Roman"/>
                        </a:rPr>
                        <a:t>®.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smtClean="0">
                          <a:latin typeface="+mn-lt"/>
                          <a:ea typeface="Calibri"/>
                          <a:cs typeface="Times New Roman"/>
                        </a:rPr>
                        <a:t>15-18h</a:t>
                      </a:r>
                      <a:endParaRPr lang="es-ES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518</Words>
  <Application>Microsoft Office PowerPoint</Application>
  <PresentationFormat>Presentación en pantalla (4:3)</PresentationFormat>
  <Paragraphs>56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felix</dc:creator>
  <cp:lastModifiedBy>felix jimenez</cp:lastModifiedBy>
  <cp:revision>24</cp:revision>
  <dcterms:created xsi:type="dcterms:W3CDTF">2012-12-22T08:59:13Z</dcterms:created>
  <dcterms:modified xsi:type="dcterms:W3CDTF">2023-10-23T16:12:54Z</dcterms:modified>
</cp:coreProperties>
</file>